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3"/>
  </p:notesMasterIdLst>
  <p:sldIdLst>
    <p:sldId id="257" r:id="rId2"/>
    <p:sldId id="289" r:id="rId3"/>
    <p:sldId id="290" r:id="rId4"/>
    <p:sldId id="291" r:id="rId5"/>
    <p:sldId id="292" r:id="rId6"/>
    <p:sldId id="258" r:id="rId7"/>
    <p:sldId id="259" r:id="rId8"/>
    <p:sldId id="260" r:id="rId9"/>
    <p:sldId id="284" r:id="rId10"/>
    <p:sldId id="286" r:id="rId11"/>
    <p:sldId id="285" r:id="rId12"/>
    <p:sldId id="261" r:id="rId13"/>
    <p:sldId id="262" r:id="rId14"/>
    <p:sldId id="263" r:id="rId15"/>
    <p:sldId id="266" r:id="rId16"/>
    <p:sldId id="267" r:id="rId17"/>
    <p:sldId id="268" r:id="rId18"/>
    <p:sldId id="288" r:id="rId19"/>
    <p:sldId id="270" r:id="rId20"/>
    <p:sldId id="271" r:id="rId21"/>
    <p:sldId id="272" r:id="rId22"/>
    <p:sldId id="273" r:id="rId23"/>
    <p:sldId id="275" r:id="rId24"/>
    <p:sldId id="274" r:id="rId25"/>
    <p:sldId id="276" r:id="rId26"/>
    <p:sldId id="277" r:id="rId27"/>
    <p:sldId id="278" r:id="rId28"/>
    <p:sldId id="279" r:id="rId29"/>
    <p:sldId id="287" r:id="rId30"/>
    <p:sldId id="280" r:id="rId31"/>
    <p:sldId id="28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9B2E0-FBA2-4F8F-9FBA-B77F26948CFA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32048-82BF-466F-BCC5-F24151735B7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209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32048-82BF-466F-BCC5-F24151735B7A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8.xml"/><Relationship Id="rId3" Type="http://schemas.openxmlformats.org/officeDocument/2006/relationships/slide" Target="slide7.xml"/><Relationship Id="rId7" Type="http://schemas.openxmlformats.org/officeDocument/2006/relationships/slide" Target="slide16.xml"/><Relationship Id="rId12" Type="http://schemas.openxmlformats.org/officeDocument/2006/relationships/slide" Target="slide2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slide" Target="slide14.xml"/><Relationship Id="rId11" Type="http://schemas.openxmlformats.org/officeDocument/2006/relationships/slide" Target="slide24.xml"/><Relationship Id="rId5" Type="http://schemas.openxmlformats.org/officeDocument/2006/relationships/slide" Target="slide9.xml"/><Relationship Id="rId10" Type="http://schemas.openxmlformats.org/officeDocument/2006/relationships/slide" Target="slide22.xml"/><Relationship Id="rId4" Type="http://schemas.openxmlformats.org/officeDocument/2006/relationships/slide" Target="slide8.xml"/><Relationship Id="rId9" Type="http://schemas.openxmlformats.org/officeDocument/2006/relationships/slide" Target="slide20.xml"/><Relationship Id="rId1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8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7918648" cy="908720"/>
          </a:xfrm>
        </p:spPr>
        <p:txBody>
          <a:bodyPr/>
          <a:lstStyle/>
          <a:p>
            <a:r>
              <a:rPr lang="ru-RU" sz="18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haroni" panose="02010803020104030203" pitchFamily="2" charset="-79"/>
              </a:rPr>
              <a:t>   </a:t>
            </a:r>
            <a:r>
              <a:rPr lang="en-US" sz="18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haroni" panose="02010803020104030203" pitchFamily="2" charset="-79"/>
              </a:rPr>
              <a:t>            </a:t>
            </a:r>
            <a:r>
              <a:rPr lang="ru-RU" sz="22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haroni" panose="02010803020104030203" pitchFamily="2" charset="-79"/>
              </a:rPr>
              <a:t>Министерство здравоохранения Республики Татарстан </a:t>
            </a:r>
            <a:br>
              <a:rPr lang="ru-RU" sz="22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haroni" panose="02010803020104030203" pitchFamily="2" charset="-79"/>
              </a:rPr>
            </a:br>
            <a:r>
              <a:rPr lang="ru-RU" sz="22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haroni" panose="02010803020104030203" pitchFamily="2" charset="-79"/>
              </a:rPr>
              <a:t>             </a:t>
            </a:r>
            <a:r>
              <a:rPr lang="en-US" sz="22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haroni" panose="02010803020104030203" pitchFamily="2" charset="-79"/>
              </a:rPr>
              <a:t>               </a:t>
            </a:r>
            <a:r>
              <a:rPr lang="ru-RU" sz="22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haroni" panose="02010803020104030203" pitchFamily="2" charset="-79"/>
              </a:rPr>
              <a:t>    ГАПОУ «Буинское медицинское училище»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929322" y="4643446"/>
            <a:ext cx="2786082" cy="1849954"/>
          </a:xfrm>
          <a:solidFill>
            <a:schemeClr val="bg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ru-RU" sz="18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ru-RU" sz="18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ru-RU" sz="18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Преподаватель: Масленцева Е.А.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3679942" y="785794"/>
            <a:ext cx="5464058" cy="51634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 algn="ctr">
              <a:buNone/>
            </a:pPr>
            <a:endParaRPr lang="ru-RU" b="1" i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i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ПМ. 04;07 Выполнение работ по профессии Младшая медицинская сестра по уходу за больными</a:t>
            </a:r>
          </a:p>
          <a:p>
            <a:pPr marL="0" indent="0" algn="ctr">
              <a:buNone/>
            </a:pPr>
            <a:r>
              <a:rPr lang="ru-RU" b="1" i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МДК 04.01; 07.01 Теория и практика сестринского дела</a:t>
            </a:r>
          </a:p>
          <a:p>
            <a:pPr marL="0" indent="0" algn="ctr">
              <a:buNone/>
            </a:pPr>
            <a:r>
              <a:rPr lang="ru-RU" b="1" i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Электронное </a:t>
            </a:r>
            <a:r>
              <a:rPr lang="ru-RU" b="1" i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учебное пособие  </a:t>
            </a:r>
            <a:r>
              <a:rPr lang="ru-RU" b="1" i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«СЕСТРИНСКИЙ ПРОЦЕСС»  </a:t>
            </a:r>
            <a:endParaRPr lang="ru-RU" b="1" i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89">
            <a:off x="355381" y="3956091"/>
            <a:ext cx="3478339" cy="2510127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  <a:prstDash val="sysDash"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1389">
            <a:off x="532900" y="1794833"/>
            <a:ext cx="3013280" cy="1991385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17724715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43932" cy="1428736"/>
          </a:xfrm>
          <a:ln>
            <a:noFill/>
          </a:ln>
        </p:spPr>
        <p:txBody>
          <a:bodyPr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целью овладения указанным видом профессиональной деятельности и соответствующими профессиональными компетенциями обучающийся, в ходе освоения профессионального модуля должен: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34" y="1142984"/>
            <a:ext cx="8001056" cy="51054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 </a:t>
            </a:r>
          </a:p>
          <a:p>
            <a:endParaRPr lang="ru-RU" b="1" dirty="0" smtClean="0"/>
          </a:p>
          <a:p>
            <a:r>
              <a:rPr lang="ru-RU" sz="1800" b="1" dirty="0" smtClean="0"/>
              <a:t>иметь практический опыт:</a:t>
            </a:r>
            <a:endParaRPr lang="ru-RU" sz="1800" dirty="0" smtClean="0"/>
          </a:p>
          <a:p>
            <a:r>
              <a:rPr lang="ru-RU" sz="1800" dirty="0" smtClean="0"/>
              <a:t>- выявление нарушенных потребностей пациента;</a:t>
            </a:r>
          </a:p>
          <a:p>
            <a:r>
              <a:rPr lang="ru-RU" sz="1800" dirty="0" smtClean="0"/>
              <a:t>- оказания медицинских услуг в пределах своих полномочий;</a:t>
            </a:r>
          </a:p>
          <a:p>
            <a:r>
              <a:rPr lang="ru-RU" sz="1800" dirty="0" smtClean="0"/>
              <a:t>- планирования и осуществления сестринского ухода;</a:t>
            </a:r>
          </a:p>
          <a:p>
            <a:r>
              <a:rPr lang="ru-RU" sz="1800" dirty="0" smtClean="0"/>
              <a:t>- ведения медицинской документации;</a:t>
            </a:r>
          </a:p>
          <a:p>
            <a:r>
              <a:rPr lang="ru-RU" sz="1800" b="1" dirty="0" smtClean="0"/>
              <a:t>уметь:</a:t>
            </a:r>
            <a:endParaRPr lang="ru-RU" sz="1800" dirty="0" smtClean="0"/>
          </a:p>
          <a:p>
            <a:r>
              <a:rPr lang="ru-RU" sz="1800" dirty="0" smtClean="0"/>
              <a:t>- собирать информацию о состоянии здоровья пациента;</a:t>
            </a:r>
          </a:p>
          <a:p>
            <a:r>
              <a:rPr lang="ru-RU" sz="1800" dirty="0" smtClean="0"/>
              <a:t>- определять проблемы пациента, связанные с состоянием его здоровья;</a:t>
            </a:r>
          </a:p>
          <a:p>
            <a:r>
              <a:rPr lang="ru-RU" sz="1800" dirty="0" smtClean="0"/>
              <a:t>- оказывать помощь медицинской сестре в подготовке пациента к лечебно-диагностическим мероприятиям;</a:t>
            </a:r>
          </a:p>
          <a:p>
            <a:r>
              <a:rPr lang="ru-RU" sz="1800" dirty="0" smtClean="0"/>
              <a:t>- составлять памятки для пациента и его окружения по вопросам ухода и </a:t>
            </a:r>
            <a:r>
              <a:rPr lang="ru-RU" sz="1800" dirty="0" err="1" smtClean="0"/>
              <a:t>самоухода</a:t>
            </a:r>
            <a:r>
              <a:rPr lang="ru-RU" sz="1800" dirty="0" smtClean="0"/>
              <a:t>.</a:t>
            </a:r>
          </a:p>
          <a:p>
            <a:r>
              <a:rPr lang="ru-RU" sz="1800" b="1" dirty="0" smtClean="0"/>
              <a:t>знать:</a:t>
            </a:r>
          </a:p>
          <a:p>
            <a:r>
              <a:rPr lang="ru-RU" sz="1800" dirty="0" smtClean="0"/>
              <a:t>- способы реализации сестринского ухода;</a:t>
            </a:r>
          </a:p>
          <a:p>
            <a:r>
              <a:rPr lang="ru-RU" sz="1800" dirty="0" smtClean="0"/>
              <a:t>- технологии выполнения медицинских услуг;</a:t>
            </a:r>
          </a:p>
          <a:p>
            <a:r>
              <a:rPr lang="ru-RU" sz="1800" dirty="0" smtClean="0"/>
              <a:t>- принципы санитарно-гигиенического воспитания и образования среди населения.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786578" y="4286256"/>
            <a:ext cx="1897040" cy="200023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8992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/>
              </a:rPr>
              <a:t>Результатом освоения материала является овладение обучающимися видом профессиональной деятельности «решение проблем пациента посредством сестринского ухода» профессиональными (ПК) и общими (ОК) компетенциями: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51435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ПК 1. Эффективно общаться с пациентом и его окружением в процессе профессиональной деятельности.</a:t>
            </a:r>
          </a:p>
          <a:p>
            <a:r>
              <a:rPr lang="ru-RU" dirty="0" smtClean="0"/>
              <a:t>ПК 2. Соблюдать принципы профессиональной этики.</a:t>
            </a:r>
          </a:p>
          <a:p>
            <a:r>
              <a:rPr lang="ru-RU" dirty="0" smtClean="0"/>
              <a:t>ПК 3.Осуществлять уход за пациентами различных возрастных групп в условиях учреждения здравоохранения и на дому.</a:t>
            </a:r>
          </a:p>
          <a:p>
            <a:r>
              <a:rPr lang="ru-RU" dirty="0" smtClean="0"/>
              <a:t>ПК 4. Консультировать пациента и его окружение по вопросам ухода и </a:t>
            </a:r>
            <a:r>
              <a:rPr lang="ru-RU" dirty="0" err="1" smtClean="0"/>
              <a:t>самоухода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ПК 5. Оформлять медицинскую документацию.</a:t>
            </a:r>
          </a:p>
          <a:p>
            <a:r>
              <a:rPr lang="ru-RU" dirty="0" smtClean="0"/>
              <a:t>ПК 6. Оказывать </a:t>
            </a:r>
            <a:r>
              <a:rPr lang="ru-RU" sz="2400" dirty="0" smtClean="0"/>
              <a:t>медицинские</a:t>
            </a:r>
            <a:r>
              <a:rPr lang="ru-RU" dirty="0" smtClean="0"/>
              <a:t> услуги в пределах своих полномочий.</a:t>
            </a:r>
          </a:p>
          <a:p>
            <a:r>
              <a:rPr lang="ru-RU" dirty="0" smtClean="0"/>
              <a:t>ПК 9. Участвовать в санитарно-просветительской работе среди населения.</a:t>
            </a:r>
          </a:p>
          <a:p>
            <a:r>
              <a:rPr lang="ru-RU" dirty="0" smtClean="0"/>
              <a:t>ПК 10. Владеть основами гигиенического питания.</a:t>
            </a:r>
          </a:p>
          <a:p>
            <a:r>
              <a:rPr lang="ru-RU" dirty="0" smtClean="0"/>
              <a:t>ПК 12. Осуществлять сестринский процесс.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67151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OK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Понимать сущность и социальную значимость своей будущей профессии, проявлять к ней устойчивый интерес.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 2. Организовывать собственную деятельность, выбирать типовые методы и способы выполнения профессиональных задач, оценивать их эффективность и качество.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 3. Принимать решения в стандартных и нестандартных ситуациях и нести за них ответственность.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 4. Осуществлять поиск и использование информации, необходимой для эффективного выполнения возложенных на него профессиональных задач, а также для своего профессионального и личностного развития.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 5. Использовать информационно-коммуникационные технологии в профессиональной деятельности.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 6. Работать в коллективе и команде, эффективно общаться с коллегами, руководством, потребителями.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 7. Брать ответственность за работу членов команды (подчиненных), за результат выполнения заданий.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500042"/>
            <a:ext cx="8229600" cy="20404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11031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 8. Самостоятельно определять задачи профессионального и личностного развития, заниматься самообразованием, осознанно планировать и осуществлять повышение своей квалификации.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 9. Ориентироваться в условиях частой смены технологий в профессиональной деятельности.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 10. Бережно относиться к историческому наследию и культурным традициям народа, уважать социальные, культурные и религиозные различия.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 11. Быть готовым брать на себя нравственные обязательства по отношению к природе, обществу, человеку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 12. Организовывать рабочее место с соблюдением требований охраны труда, производственной санитарии, инфекционной и противопожарной безопасности.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 13. Вести здоровый образ жизни, заниматься физической культурой и спортом для укрепления здоровья, достижения жизненных и профессиональных целей.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846640" cy="792088"/>
          </a:xfrm>
        </p:spPr>
        <p:txBody>
          <a:bodyPr/>
          <a:lstStyle/>
          <a:p>
            <a:pPr algn="ctr"/>
            <a:r>
              <a:rPr lang="ru-RU" sz="5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Содержание</a:t>
            </a:r>
            <a:endParaRPr lang="ru-RU" sz="5000" b="1" i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8992" y="1124744"/>
            <a:ext cx="5572164" cy="5472608"/>
          </a:xfr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 algn="ctr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3" action="ppaction://hlinksldjump"/>
              </a:rPr>
              <a:t>Введение</a:t>
            </a:r>
            <a:endParaRPr lang="en-US" sz="24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4" action="ppaction://hlinksldjump"/>
              </a:rPr>
              <a:t>Этапы сестринского процесса:</a:t>
            </a:r>
            <a:endParaRPr lang="ru-RU" sz="24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Arial" pitchFamily="34" charset="0"/>
              <a:buChar char="•"/>
            </a:pP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5" action="ppaction://hlinksldjump"/>
              </a:rPr>
              <a:t>1 этап - Сестринское обследование;</a:t>
            </a:r>
            <a:endParaRPr lang="ru-RU" sz="20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Arial" pitchFamily="34" charset="0"/>
              <a:buChar char="•"/>
            </a:pP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6" action="ppaction://hlinksldjump"/>
              </a:rPr>
              <a:t>2 этап – Сестринская диагностика;</a:t>
            </a:r>
            <a:endParaRPr lang="ru-RU" sz="20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Arial" pitchFamily="34" charset="0"/>
              <a:buChar char="•"/>
            </a:pP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7" action="ppaction://hlinksldjump"/>
              </a:rPr>
              <a:t>3 этап – Планирование ;</a:t>
            </a:r>
            <a:endParaRPr lang="ru-RU" sz="20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Arial" pitchFamily="34" charset="0"/>
              <a:buChar char="•"/>
            </a:pP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8" action="ppaction://hlinksldjump"/>
              </a:rPr>
              <a:t>4 этап – Реализация плана ухода;</a:t>
            </a:r>
            <a:endParaRPr lang="ru-RU" sz="20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Arial" pitchFamily="34" charset="0"/>
              <a:buChar char="•"/>
            </a:pPr>
            <a:r>
              <a:rPr lang="ru-RU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9" action="ppaction://hlinksldjump"/>
              </a:rPr>
              <a:t>5 этап – Оценка. </a:t>
            </a:r>
            <a:endParaRPr lang="ru-RU" sz="20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10" action="ppaction://hlinksldjump"/>
              </a:rPr>
              <a:t>Документация к сестринскому процессу.</a:t>
            </a:r>
            <a:endParaRPr lang="ru-RU" sz="24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11" action="ppaction://hlinksldjump"/>
              </a:rPr>
              <a:t>Особенности сестринского процесса в разных возрастных группах.</a:t>
            </a:r>
            <a:endParaRPr lang="ru-RU" sz="24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12" action="ppaction://hlinksldjump"/>
              </a:rPr>
              <a:t>Глоссарий терминов.</a:t>
            </a:r>
            <a:endParaRPr lang="ru-RU" sz="24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  <a:hlinkClick r:id="rId13" action="ppaction://hlinksldjump"/>
              </a:rPr>
              <a:t>Заключение.</a:t>
            </a:r>
            <a:endParaRPr lang="ru-RU" sz="2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8197">
            <a:off x="357353" y="1405624"/>
            <a:ext cx="3024923" cy="3343746"/>
          </a:xfrm>
        </p:spPr>
      </p:pic>
    </p:spTree>
    <p:extLst>
      <p:ext uri="{BB962C8B-B14F-4D97-AF65-F5344CB8AC3E}">
        <p14:creationId xmlns:p14="http://schemas.microsoft.com/office/powerpoint/2010/main" val="117825537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90656" cy="682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>
                <a:solidFill>
                  <a:schemeClr val="bg2"/>
                </a:solidFill>
                <a:latin typeface="+mn-lt"/>
              </a:rPr>
              <a:t>	</a:t>
            </a:r>
            <a:r>
              <a:rPr lang="ru-RU" b="1" i="1" dirty="0" smtClean="0">
                <a:solidFill>
                  <a:schemeClr val="bg2"/>
                </a:solidFill>
                <a:latin typeface="+mn-lt"/>
              </a:rPr>
              <a:t>	     </a:t>
            </a:r>
            <a:r>
              <a:rPr lang="ru-RU" sz="4000" b="1" i="1" dirty="0" smtClean="0">
                <a:solidFill>
                  <a:schemeClr val="bg2"/>
                </a:solidFill>
                <a:latin typeface="+mn-lt"/>
              </a:rPr>
              <a:t>    </a:t>
            </a:r>
            <a:r>
              <a:rPr lang="ru-RU" sz="4000" b="1" i="1" dirty="0" smtClean="0">
                <a:solidFill>
                  <a:schemeClr val="tx1"/>
                </a:solidFill>
                <a:latin typeface="+mn-lt"/>
              </a:rPr>
              <a:t>Введение</a:t>
            </a:r>
            <a:endParaRPr lang="ru-RU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268760"/>
            <a:ext cx="9144000" cy="55892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4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Сестринский </a:t>
            </a:r>
            <a:r>
              <a:rPr lang="ru-RU" sz="2400" b="1" i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— это научно-обоснованная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технология  сестринского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ухода, направленная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 повышение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качества жизни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пациента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путём решения возникающих у него проблем. </a:t>
            </a:r>
            <a:endParaRPr lang="ru-RU" sz="2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ru-RU" sz="24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этого метода 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обеспечение приемлемого качества  жизни в болезни путем обеспечения максимально доступного для  пациента  физического, психосоциального и духовного комфорта с  учетом его культы и духовных ценностей. </a:t>
            </a:r>
            <a:endParaRPr lang="ru-RU" sz="2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0729">
            <a:off x="5749093" y="3837417"/>
            <a:ext cx="3118496" cy="2714687"/>
          </a:xfrm>
          <a:prstGeom prst="rect">
            <a:avLst/>
          </a:prstGeom>
          <a:ln w="76200">
            <a:solidFill>
              <a:srgbClr val="0070C0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10720543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" y="0"/>
            <a:ext cx="9143999" cy="6858000"/>
          </a:xfrm>
          <a:ln w="762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0299792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 этап сестринского процесса - обследование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857232"/>
            <a:ext cx="9144000" cy="60007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1071546"/>
            <a:ext cx="3857652" cy="7858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Методы обследования пациента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214554"/>
            <a:ext cx="3643338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Субъективный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2214554"/>
            <a:ext cx="3786214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Объективный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3286124"/>
            <a:ext cx="3357586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Ощущения, эмоции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572264" y="3286124"/>
            <a:ext cx="2357454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непосредственное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5" idx="2"/>
          </p:cNvCxnSpPr>
          <p:nvPr/>
        </p:nvCxnSpPr>
        <p:spPr>
          <a:xfrm rot="5400000">
            <a:off x="3286115" y="785795"/>
            <a:ext cx="285754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</p:cNvCxnSpPr>
          <p:nvPr/>
        </p:nvCxnSpPr>
        <p:spPr>
          <a:xfrm rot="16200000" flipH="1">
            <a:off x="5572132" y="928670"/>
            <a:ext cx="285752" cy="2143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7" idx="2"/>
            <a:endCxn id="12" idx="0"/>
          </p:cNvCxnSpPr>
          <p:nvPr/>
        </p:nvCxnSpPr>
        <p:spPr>
          <a:xfrm rot="5400000">
            <a:off x="1928794" y="3036091"/>
            <a:ext cx="35719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1" idx="2"/>
          </p:cNvCxnSpPr>
          <p:nvPr/>
        </p:nvCxnSpPr>
        <p:spPr>
          <a:xfrm rot="5400000">
            <a:off x="5840025" y="2232414"/>
            <a:ext cx="285752" cy="16787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1" idx="2"/>
          </p:cNvCxnSpPr>
          <p:nvPr/>
        </p:nvCxnSpPr>
        <p:spPr>
          <a:xfrm rot="16200000" flipH="1">
            <a:off x="7125908" y="2625322"/>
            <a:ext cx="285752" cy="892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 25">
            <a:hlinkClick r:id="rId3" action="ppaction://hlinksldjump"/>
          </p:cNvPr>
          <p:cNvSpPr/>
          <p:nvPr/>
        </p:nvSpPr>
        <p:spPr>
          <a:xfrm>
            <a:off x="1285852" y="4572008"/>
            <a:ext cx="2357454" cy="50006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3" action="ppaction://hlinksldjump"/>
              </a:rPr>
              <a:t>пальпация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643702" y="4572008"/>
            <a:ext cx="2357454" cy="50006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3" action="ppaction://hlinksldjump"/>
              </a:rPr>
              <a:t>аускультация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714612" y="5572140"/>
            <a:ext cx="4357718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4" action="ppaction://hlinksldjump"/>
              </a:rPr>
              <a:t>Дополнительное исследование</a:t>
            </a:r>
            <a:endParaRPr lang="ru-RU" dirty="0"/>
          </a:p>
        </p:txBody>
      </p:sp>
      <p:cxnSp>
        <p:nvCxnSpPr>
          <p:cNvPr id="34" name="Прямая со стрелкой 33"/>
          <p:cNvCxnSpPr>
            <a:stCxn id="5" idx="2"/>
          </p:cNvCxnSpPr>
          <p:nvPr/>
        </p:nvCxnSpPr>
        <p:spPr>
          <a:xfrm rot="16200000" flipH="1">
            <a:off x="2964645" y="3536157"/>
            <a:ext cx="357190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929058" y="3286124"/>
            <a:ext cx="2428892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Видим, измеряем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000496" y="4572008"/>
            <a:ext cx="2143140" cy="50006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3" action="ppaction://hlinksldjump"/>
              </a:rPr>
              <a:t>перкуссия</a:t>
            </a:r>
            <a:endParaRPr lang="ru-RU" dirty="0"/>
          </a:p>
        </p:txBody>
      </p:sp>
      <p:cxnSp>
        <p:nvCxnSpPr>
          <p:cNvPr id="37" name="Прямая со стрелкой 36"/>
          <p:cNvCxnSpPr>
            <a:stCxn id="14" idx="2"/>
          </p:cNvCxnSpPr>
          <p:nvPr/>
        </p:nvCxnSpPr>
        <p:spPr>
          <a:xfrm rot="16200000" flipH="1">
            <a:off x="7518817" y="4232677"/>
            <a:ext cx="50006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4" idx="2"/>
          </p:cNvCxnSpPr>
          <p:nvPr/>
        </p:nvCxnSpPr>
        <p:spPr>
          <a:xfrm rot="5400000">
            <a:off x="6161496" y="2911075"/>
            <a:ext cx="500066" cy="2678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4" idx="2"/>
          </p:cNvCxnSpPr>
          <p:nvPr/>
        </p:nvCxnSpPr>
        <p:spPr>
          <a:xfrm rot="5400000">
            <a:off x="4839893" y="1589472"/>
            <a:ext cx="500066" cy="5322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Субъективный метод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00298" y="1643050"/>
            <a:ext cx="4143404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Интервью - расспрос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2857496"/>
            <a:ext cx="2143140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жалобы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4357694"/>
            <a:ext cx="2143140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анамнез </a:t>
            </a:r>
          </a:p>
          <a:p>
            <a:pPr algn="ctr"/>
            <a:r>
              <a:rPr lang="ru-RU" dirty="0" smtClean="0">
                <a:hlinkClick r:id="rId2" action="ppaction://hlinksldjump"/>
              </a:rPr>
              <a:t>болезни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43636" y="2857496"/>
            <a:ext cx="2143140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Расспрос по системам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4357694"/>
            <a:ext cx="2143140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анамнез</a:t>
            </a:r>
          </a:p>
          <a:p>
            <a:pPr algn="ctr"/>
            <a:r>
              <a:rPr lang="ru-RU" dirty="0" smtClean="0">
                <a:hlinkClick r:id="rId2" action="ppaction://hlinksldjump"/>
              </a:rPr>
              <a:t>жизни</a:t>
            </a:r>
            <a:endParaRPr lang="ru-RU" dirty="0"/>
          </a:p>
        </p:txBody>
      </p:sp>
      <p:cxnSp>
        <p:nvCxnSpPr>
          <p:cNvPr id="11" name="Прямая со стрелкой 10"/>
          <p:cNvCxnSpPr>
            <a:stCxn id="5" idx="2"/>
          </p:cNvCxnSpPr>
          <p:nvPr/>
        </p:nvCxnSpPr>
        <p:spPr>
          <a:xfrm rot="5400000">
            <a:off x="2964645" y="2678901"/>
            <a:ext cx="1928826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2"/>
          </p:cNvCxnSpPr>
          <p:nvPr/>
        </p:nvCxnSpPr>
        <p:spPr>
          <a:xfrm rot="16200000" flipH="1">
            <a:off x="4214810" y="2714620"/>
            <a:ext cx="1928826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</p:cNvCxnSpPr>
          <p:nvPr/>
        </p:nvCxnSpPr>
        <p:spPr>
          <a:xfrm rot="5400000">
            <a:off x="3000364" y="1214422"/>
            <a:ext cx="428628" cy="2714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</p:cNvCxnSpPr>
          <p:nvPr/>
        </p:nvCxnSpPr>
        <p:spPr>
          <a:xfrm rot="16200000" flipH="1">
            <a:off x="5679289" y="1250141"/>
            <a:ext cx="428628" cy="2643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571480"/>
            <a:ext cx="5286412" cy="107157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Дополнительные методы исследования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214554"/>
            <a:ext cx="3500462" cy="8572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Лабораторное исследование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72066" y="2214554"/>
            <a:ext cx="3643338" cy="8572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Рентгенологическое исследование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28860" y="3643314"/>
            <a:ext cx="4143404" cy="8572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Эндоскопическое исследование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6" idx="2"/>
          </p:cNvCxnSpPr>
          <p:nvPr/>
        </p:nvCxnSpPr>
        <p:spPr>
          <a:xfrm rot="5400000">
            <a:off x="3500430" y="2571744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2"/>
          </p:cNvCxnSpPr>
          <p:nvPr/>
        </p:nvCxnSpPr>
        <p:spPr>
          <a:xfrm rot="16200000" flipH="1">
            <a:off x="5393537" y="678637"/>
            <a:ext cx="500066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 flipV="1">
            <a:off x="2071670" y="1643050"/>
            <a:ext cx="221457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900" b="1" dirty="0" smtClean="0">
                <a:solidFill>
                  <a:srgbClr val="333333"/>
                </a:solidFill>
              </a:rPr>
              <a:t>      </a:t>
            </a:r>
            <a:r>
              <a:rPr lang="ru-RU" sz="2900" b="1" u="sng" dirty="0" smtClean="0">
                <a:solidFill>
                  <a:srgbClr val="333333"/>
                </a:solidFill>
              </a:rPr>
              <a:t>Первый </a:t>
            </a:r>
            <a:r>
              <a:rPr lang="ru-RU" sz="2900" b="1" u="sng" dirty="0">
                <a:solidFill>
                  <a:srgbClr val="333333"/>
                </a:solidFill>
              </a:rPr>
              <a:t>этап сестринского процесса </a:t>
            </a:r>
            <a:r>
              <a:rPr lang="ru-RU" sz="2900" b="1" dirty="0">
                <a:solidFill>
                  <a:srgbClr val="333333"/>
                </a:solidFill>
              </a:rPr>
              <a:t>- оценка состояния пациента по следующим параметрам:</a:t>
            </a:r>
          </a:p>
          <a:p>
            <a:pPr marL="0" indent="0">
              <a:buNone/>
            </a:pPr>
            <a:r>
              <a:rPr lang="ru-RU" sz="2800" b="1" i="1" u="sng" dirty="0" smtClean="0">
                <a:solidFill>
                  <a:srgbClr val="333333"/>
                </a:solidFill>
              </a:rPr>
              <a:t>- </a:t>
            </a:r>
            <a:r>
              <a:rPr lang="ru-RU" sz="2800" b="1" i="1" u="sng" dirty="0">
                <a:solidFill>
                  <a:srgbClr val="333333"/>
                </a:solidFill>
              </a:rPr>
              <a:t>субъективным данным (опросу пациента и его родственников), которые включают:</a:t>
            </a:r>
            <a:endParaRPr lang="ru-RU" sz="2400" b="1" i="1" u="sng" dirty="0">
              <a:solidFill>
                <a:srgbClr val="333333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■ общие сведения о пациенте;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жалобы пациента - физиологические, психологические, социальные и духовные;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ощущения пациента;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реакции, связанные с адаптационными возможностями пациента;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сведения о неудовлетворенных потребностях пациента, связанные с изменением состояния его здоровья;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93135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260648"/>
            <a:ext cx="5760640" cy="64087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>
                <a:solidFill>
                  <a:srgbClr val="333333"/>
                </a:solidFill>
              </a:rPr>
              <a:t>- </a:t>
            </a:r>
            <a:r>
              <a:rPr lang="ru-RU" sz="2400" b="1" u="sng" dirty="0">
                <a:solidFill>
                  <a:srgbClr val="333333"/>
                </a:solidFill>
              </a:rPr>
              <a:t>объективным данным (сестринскому обследованию), которые включают:</a:t>
            </a:r>
          </a:p>
          <a:p>
            <a:r>
              <a:rPr lang="ru-RU" sz="2400" dirty="0">
                <a:solidFill>
                  <a:srgbClr val="333333"/>
                </a:solidFill>
              </a:rPr>
              <a:t>■ </a:t>
            </a:r>
            <a:r>
              <a:rPr lang="ru-RU" sz="2400" dirty="0">
                <a:solidFill>
                  <a:schemeClr val="tx1"/>
                </a:solidFill>
              </a:rPr>
              <a:t>рост;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массу тела;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выражение лица;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состояние сознания;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положение пациента в постели;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состояние кожных покровов;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температуру тела;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дыхание;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пульс;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артериальное давление;</a:t>
            </a:r>
          </a:p>
          <a:p>
            <a:r>
              <a:rPr lang="ru-RU" sz="2400" dirty="0">
                <a:solidFill>
                  <a:schemeClr val="tx1"/>
                </a:solidFill>
              </a:rPr>
              <a:t>■ естественные отправления.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08720"/>
            <a:ext cx="3700830" cy="5100105"/>
          </a:xfrm>
        </p:spPr>
      </p:pic>
    </p:spTree>
    <p:extLst>
      <p:ext uri="{BB962C8B-B14F-4D97-AF65-F5344CB8AC3E}">
        <p14:creationId xmlns:p14="http://schemas.microsoft.com/office/powerpoint/2010/main" val="395457495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76" y="188640"/>
            <a:ext cx="7990656" cy="5760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spcBef>
                <a:spcPct val="20000"/>
              </a:spcBef>
            </a:pPr>
            <a:r>
              <a:rPr lang="ru-RU" sz="32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>        2 </a:t>
            </a:r>
            <a:r>
              <a:rPr lang="ru-RU" sz="32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>этап – Сестринская </a:t>
            </a:r>
            <a:r>
              <a:rPr lang="ru-RU" sz="32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>диагностика</a:t>
            </a:r>
            <a:endParaRPr lang="ru-RU" sz="3200" b="1" i="1" dirty="0">
              <a:solidFill>
                <a:prstClr val="black">
                  <a:lumMod val="95000"/>
                  <a:lumOff val="5000"/>
                </a:prstClr>
              </a:solidFill>
              <a:latin typeface="Times New Roman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49361"/>
            <a:ext cx="8424936" cy="5666144"/>
          </a:xfrm>
          <a:prstGeom prst="rect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584112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96" y="0"/>
            <a:ext cx="9132703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333333"/>
                </a:solidFill>
              </a:rPr>
              <a:t>    Второй </a:t>
            </a:r>
            <a:r>
              <a:rPr lang="ru-RU" b="1" i="1" dirty="0">
                <a:solidFill>
                  <a:srgbClr val="333333"/>
                </a:solidFill>
              </a:rPr>
              <a:t>этап сестринского процесса </a:t>
            </a:r>
            <a:r>
              <a:rPr lang="ru-RU" i="1" dirty="0">
                <a:solidFill>
                  <a:srgbClr val="333333"/>
                </a:solidFill>
              </a:rPr>
              <a:t>- интерпретация </a:t>
            </a:r>
            <a:r>
              <a:rPr lang="ru-RU" sz="2400" i="1" dirty="0">
                <a:solidFill>
                  <a:srgbClr val="333333"/>
                </a:solidFill>
              </a:rPr>
              <a:t>полученных данных. После первичной оценки состояния пациента и записи полученной информации в лист сестринской оценки медицинская сестра обобщает и анализирует информацию, определяя проблемы пациента. </a:t>
            </a:r>
            <a:r>
              <a:rPr lang="ru-RU" sz="2400" i="1" dirty="0" smtClean="0">
                <a:solidFill>
                  <a:srgbClr val="333333"/>
                </a:solidFill>
              </a:rPr>
              <a:t>Различают </a:t>
            </a:r>
            <a:r>
              <a:rPr lang="ru-RU" sz="2400" i="1" dirty="0">
                <a:solidFill>
                  <a:srgbClr val="333333"/>
                </a:solidFill>
              </a:rPr>
              <a:t>следующие проблемы пациента</a:t>
            </a:r>
            <a:r>
              <a:rPr lang="ru-RU" sz="2400" i="1" dirty="0" smtClean="0">
                <a:solidFill>
                  <a:srgbClr val="333333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333333"/>
                </a:solidFill>
              </a:rPr>
              <a:t>	</a:t>
            </a:r>
            <a:r>
              <a:rPr lang="ru-RU" sz="2400" i="1" dirty="0" smtClean="0">
                <a:solidFill>
                  <a:srgbClr val="333333"/>
                </a:solidFill>
              </a:rPr>
              <a:t> </a:t>
            </a:r>
            <a:r>
              <a:rPr lang="ru-RU" sz="2400" i="1" dirty="0">
                <a:solidFill>
                  <a:srgbClr val="333333"/>
                </a:solidFill>
              </a:rPr>
              <a:t>- </a:t>
            </a:r>
            <a:r>
              <a:rPr lang="ru-RU" sz="2400" i="1" dirty="0" smtClean="0">
                <a:solidFill>
                  <a:srgbClr val="333333"/>
                </a:solidFill>
              </a:rPr>
              <a:t>действительные;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333333"/>
                </a:solidFill>
              </a:rPr>
              <a:t>	</a:t>
            </a:r>
            <a:r>
              <a:rPr lang="ru-RU" sz="2400" i="1" dirty="0" smtClean="0">
                <a:solidFill>
                  <a:srgbClr val="333333"/>
                </a:solidFill>
              </a:rPr>
              <a:t> </a:t>
            </a:r>
            <a:r>
              <a:rPr lang="ru-RU" sz="2400" i="1" dirty="0">
                <a:solidFill>
                  <a:srgbClr val="333333"/>
                </a:solidFill>
              </a:rPr>
              <a:t>- потенциальные (прогнозируемые медицинской </a:t>
            </a:r>
            <a:r>
              <a:rPr lang="ru-RU" sz="2400" i="1" dirty="0" smtClean="0">
                <a:solidFill>
                  <a:srgbClr val="333333"/>
                </a:solidFill>
              </a:rPr>
              <a:t>   		   сестрой)</a:t>
            </a:r>
          </a:p>
          <a:p>
            <a:pPr marL="0" indent="0">
              <a:buNone/>
            </a:pPr>
            <a:r>
              <a:rPr lang="ru-RU" sz="2400" i="1" dirty="0" smtClean="0">
                <a:solidFill>
                  <a:srgbClr val="333333"/>
                </a:solidFill>
              </a:rPr>
              <a:t>    Сестринский </a:t>
            </a:r>
            <a:r>
              <a:rPr lang="ru-RU" sz="2400" i="1" dirty="0">
                <a:solidFill>
                  <a:srgbClr val="333333"/>
                </a:solidFill>
              </a:rPr>
              <a:t>диагноз представляет собой описание существующей или потенциальной ответной реакции пациента на нарушение удовлетворения жизненно важных потребностей в связи с заболеванием, травмой или возрастом.</a:t>
            </a:r>
            <a:endParaRPr lang="ru-RU" sz="24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9259">
            <a:off x="6295235" y="4865311"/>
            <a:ext cx="2417766" cy="1733493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01183374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47"/>
            <a:ext cx="8229600" cy="75599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>              3 </a:t>
            </a:r>
            <a:r>
              <a:rPr lang="ru-RU" sz="36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>этап – Планирование</a:t>
            </a:r>
            <a:endParaRPr lang="ru-RU" sz="7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8759179" cy="5733256"/>
          </a:xfrm>
          <a:ln w="76200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8030799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u="sng" dirty="0">
                <a:solidFill>
                  <a:srgbClr val="333333"/>
                </a:solidFill>
              </a:rPr>
              <a:t>Третий этап сестринского процесса </a:t>
            </a:r>
            <a:r>
              <a:rPr lang="ru-RU" i="1" dirty="0">
                <a:solidFill>
                  <a:srgbClr val="333333"/>
                </a:solidFill>
              </a:rPr>
              <a:t>- постановка целей и </a:t>
            </a:r>
            <a:r>
              <a:rPr lang="ru-RU" sz="2400" i="1" dirty="0">
                <a:solidFill>
                  <a:srgbClr val="333333"/>
                </a:solidFill>
              </a:rPr>
              <a:t>планирование ухода. Цели ухода должны быть ориентированы на пациента и записаны простыми словами, чтобы каждая сестра понимала их </a:t>
            </a:r>
            <a:r>
              <a:rPr lang="ru-RU" sz="2400" i="1" dirty="0" smtClean="0">
                <a:solidFill>
                  <a:srgbClr val="333333"/>
                </a:solidFill>
              </a:rPr>
              <a:t>однозначно.</a:t>
            </a:r>
            <a:endParaRPr lang="ru-RU" sz="2400" i="1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ru-RU" sz="2400" i="1" dirty="0">
                <a:solidFill>
                  <a:srgbClr val="333333"/>
                </a:solidFill>
              </a:rPr>
              <a:t>Во время планирования ухода медицинская сестра должна формулировать цели и план ухода для каждой конкретной проблемы. </a:t>
            </a:r>
            <a:endParaRPr lang="ru-RU" sz="2400" i="1" dirty="0" smtClean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ru-RU" sz="2400" i="1" u="sng" dirty="0" smtClean="0">
                <a:solidFill>
                  <a:srgbClr val="333333"/>
                </a:solidFill>
              </a:rPr>
              <a:t>Выделяют </a:t>
            </a:r>
            <a:r>
              <a:rPr lang="ru-RU" sz="2400" i="1" u="sng" dirty="0">
                <a:solidFill>
                  <a:srgbClr val="333333"/>
                </a:solidFill>
              </a:rPr>
              <a:t>два вида целей ухода: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333333"/>
                </a:solidFill>
              </a:rPr>
              <a:t>- краткосрочные (срок достижения - меньше одной недели);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333333"/>
                </a:solidFill>
              </a:rPr>
              <a:t>- долгосрочные (срок достижения составляет недели или месяцы, часто цель достигается только после выписки пациента).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333333"/>
                </a:solidFill>
              </a:rPr>
              <a:t>После постановки целей медицинская сестра составляет план ухода за пациентом - письменное руководство, представляющее собой подробное перечисление действий медицинской сестры, необходимых для достижения целей ухода.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333333"/>
                </a:solidFill>
              </a:rPr>
              <a:t>При составлении плана ухода сестра может руководствоваться стандартом сестринского </a:t>
            </a:r>
            <a:r>
              <a:rPr lang="ru-RU" sz="2400" i="1" dirty="0" smtClean="0">
                <a:solidFill>
                  <a:srgbClr val="333333"/>
                </a:solidFill>
              </a:rPr>
              <a:t>вмешательства.</a:t>
            </a:r>
            <a:endParaRPr lang="ru-RU" sz="2400" i="1" dirty="0"/>
          </a:p>
        </p:txBody>
      </p:sp>
      <p:sp>
        <p:nvSpPr>
          <p:cNvPr id="6" name="Плюс 5"/>
          <p:cNvSpPr/>
          <p:nvPr/>
        </p:nvSpPr>
        <p:spPr>
          <a:xfrm rot="650204">
            <a:off x="7563602" y="1916832"/>
            <a:ext cx="1656184" cy="1584176"/>
          </a:xfrm>
          <a:prstGeom prst="mathPlus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1718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этап – Выполнение плана сестринских вмешательств.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 flipH="1">
            <a:off x="-1785982" y="5857892"/>
            <a:ext cx="2471782" cy="3905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857232"/>
            <a:ext cx="9144000" cy="60007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1000108"/>
            <a:ext cx="4857784" cy="5715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Выполнение плана ухода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071678"/>
            <a:ext cx="3929090" cy="64294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Типы сестринских вмешательств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2071678"/>
            <a:ext cx="3929090" cy="64294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Основные направления ухода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5" idx="2"/>
          </p:cNvCxnSpPr>
          <p:nvPr/>
        </p:nvCxnSpPr>
        <p:spPr>
          <a:xfrm rot="5400000">
            <a:off x="3250397" y="678637"/>
            <a:ext cx="428628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2"/>
          </p:cNvCxnSpPr>
          <p:nvPr/>
        </p:nvCxnSpPr>
        <p:spPr>
          <a:xfrm rot="16200000" flipH="1">
            <a:off x="5500694" y="642918"/>
            <a:ext cx="428628" cy="228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643306" y="3000372"/>
            <a:ext cx="1857388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 ухода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14414" y="4071942"/>
            <a:ext cx="2928958" cy="64294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Зависимые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14414" y="5072074"/>
            <a:ext cx="2928958" cy="64294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Независимые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214414" y="6000768"/>
            <a:ext cx="2928958" cy="64294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Взаимозависимые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-1357354" y="4500570"/>
            <a:ext cx="35719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28596" y="628652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28596" y="535782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28596" y="435769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4071942"/>
            <a:ext cx="3643338" cy="25717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ru-RU" dirty="0" smtClean="0"/>
              <a:t>Помощь по уходу</a:t>
            </a:r>
          </a:p>
          <a:p>
            <a:pPr>
              <a:buFontTx/>
              <a:buChar char="-"/>
            </a:pPr>
            <a:r>
              <a:rPr lang="ru-RU" dirty="0" smtClean="0"/>
              <a:t> Советы</a:t>
            </a:r>
          </a:p>
          <a:p>
            <a:pPr>
              <a:buFontTx/>
              <a:buChar char="-"/>
            </a:pPr>
            <a:r>
              <a:rPr lang="ru-RU" dirty="0" smtClean="0"/>
              <a:t> Уход </a:t>
            </a:r>
          </a:p>
          <a:p>
            <a:pPr>
              <a:buFontTx/>
              <a:buChar char="-"/>
            </a:pPr>
            <a:r>
              <a:rPr lang="ru-RU" dirty="0" smtClean="0"/>
              <a:t> Содействие выздоровлению</a:t>
            </a:r>
          </a:p>
          <a:p>
            <a:pPr>
              <a:buFontTx/>
              <a:buChar char="-"/>
            </a:pPr>
            <a:r>
              <a:rPr lang="ru-RU" dirty="0" smtClean="0"/>
              <a:t> Профилактические мероприятия</a:t>
            </a:r>
          </a:p>
          <a:p>
            <a:pPr>
              <a:buFontTx/>
              <a:buChar char="-"/>
            </a:pPr>
            <a:r>
              <a:rPr lang="ru-RU" dirty="0" smtClean="0"/>
              <a:t>Выполнение манипуляций</a:t>
            </a:r>
          </a:p>
          <a:p>
            <a:pPr>
              <a:buFontTx/>
              <a:buChar char="-"/>
            </a:pPr>
            <a:r>
              <a:rPr lang="ru-RU" dirty="0" smtClean="0"/>
              <a:t> Оказание неотложной помощи</a:t>
            </a:r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3786182" y="2857496"/>
            <a:ext cx="28575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0800000" flipV="1">
            <a:off x="4857752" y="2857496"/>
            <a:ext cx="35719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7" idx="2"/>
          </p:cNvCxnSpPr>
          <p:nvPr/>
        </p:nvCxnSpPr>
        <p:spPr>
          <a:xfrm rot="16200000" flipH="1">
            <a:off x="6197214" y="3339702"/>
            <a:ext cx="1285886" cy="357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333333"/>
                </a:solidFill>
              </a:rPr>
              <a:t>    </a:t>
            </a:r>
            <a:r>
              <a:rPr lang="ru-RU" b="1" i="1" u="sng" dirty="0" smtClean="0">
                <a:solidFill>
                  <a:srgbClr val="333333"/>
                </a:solidFill>
              </a:rPr>
              <a:t> </a:t>
            </a:r>
            <a:r>
              <a:rPr lang="ru-RU" sz="2800" b="1" i="1" u="sng" dirty="0" smtClean="0">
                <a:solidFill>
                  <a:srgbClr val="333333"/>
                </a:solidFill>
              </a:rPr>
              <a:t>Четвертый </a:t>
            </a:r>
            <a:r>
              <a:rPr lang="ru-RU" sz="2800" b="1" i="1" u="sng" dirty="0">
                <a:solidFill>
                  <a:srgbClr val="333333"/>
                </a:solidFill>
              </a:rPr>
              <a:t>этап сестринского процесса </a:t>
            </a:r>
            <a:endParaRPr lang="ru-RU" i="1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ru-RU" i="1" dirty="0" smtClean="0">
                <a:solidFill>
                  <a:srgbClr val="333333"/>
                </a:solidFill>
              </a:rPr>
              <a:t> </a:t>
            </a:r>
            <a:r>
              <a:rPr lang="ru-RU" sz="2000" i="1" dirty="0">
                <a:solidFill>
                  <a:srgbClr val="333333"/>
                </a:solidFill>
              </a:rPr>
              <a:t>Р</a:t>
            </a:r>
            <a:r>
              <a:rPr lang="ru-RU" sz="2000" i="1" dirty="0" smtClean="0">
                <a:solidFill>
                  <a:srgbClr val="333333"/>
                </a:solidFill>
              </a:rPr>
              <a:t>еализация</a:t>
            </a:r>
            <a:r>
              <a:rPr lang="ru-RU" i="1" dirty="0" smtClean="0">
                <a:solidFill>
                  <a:srgbClr val="333333"/>
                </a:solidFill>
              </a:rPr>
              <a:t> </a:t>
            </a:r>
            <a:r>
              <a:rPr lang="ru-RU" sz="2000" i="1" dirty="0">
                <a:solidFill>
                  <a:srgbClr val="333333"/>
                </a:solidFill>
              </a:rPr>
              <a:t>составленного плана ухода, т.е. выполнение действий, направленных на достижение целей. </a:t>
            </a:r>
            <a:endParaRPr lang="ru-RU" sz="2000" i="1" dirty="0" smtClean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ru-RU" sz="2000" i="1" dirty="0" smtClean="0">
                <a:solidFill>
                  <a:srgbClr val="333333"/>
                </a:solidFill>
              </a:rPr>
              <a:t>Выделяют </a:t>
            </a:r>
            <a:r>
              <a:rPr lang="ru-RU" sz="2000" i="1" dirty="0">
                <a:solidFill>
                  <a:srgbClr val="333333"/>
                </a:solidFill>
              </a:rPr>
              <a:t>3 типа сестринских вмешательств.</a:t>
            </a:r>
          </a:p>
          <a:p>
            <a:pPr marL="0" indent="0">
              <a:buNone/>
            </a:pPr>
            <a:r>
              <a:rPr lang="ru-RU" sz="2000" i="1" dirty="0">
                <a:solidFill>
                  <a:srgbClr val="333333"/>
                </a:solidFill>
              </a:rPr>
              <a:t> </a:t>
            </a:r>
            <a:r>
              <a:rPr lang="ru-RU" sz="2000" b="1" i="1" u="sng" dirty="0">
                <a:solidFill>
                  <a:srgbClr val="333333"/>
                </a:solidFill>
              </a:rPr>
              <a:t>Зависимые</a:t>
            </a:r>
            <a:r>
              <a:rPr lang="ru-RU" sz="2000" i="1" dirty="0">
                <a:solidFill>
                  <a:srgbClr val="333333"/>
                </a:solidFill>
              </a:rPr>
              <a:t> - действия медицинской сестры, которые выполняются по назначению или под наблюдением </a:t>
            </a:r>
            <a:r>
              <a:rPr lang="ru-RU" sz="2000" i="1" dirty="0" smtClean="0">
                <a:solidFill>
                  <a:srgbClr val="333333"/>
                </a:solidFill>
              </a:rPr>
              <a:t>врача. </a:t>
            </a:r>
            <a:r>
              <a:rPr lang="ru-RU" sz="2000" b="1" i="1" u="sng" dirty="0" smtClean="0">
                <a:solidFill>
                  <a:srgbClr val="333333"/>
                </a:solidFill>
              </a:rPr>
              <a:t>Независимые</a:t>
            </a:r>
            <a:r>
              <a:rPr lang="ru-RU" sz="2000" i="1" dirty="0" smtClean="0">
                <a:solidFill>
                  <a:srgbClr val="333333"/>
                </a:solidFill>
              </a:rPr>
              <a:t> </a:t>
            </a:r>
            <a:r>
              <a:rPr lang="ru-RU" sz="2000" i="1" dirty="0">
                <a:solidFill>
                  <a:srgbClr val="333333"/>
                </a:solidFill>
              </a:rPr>
              <a:t>- действия, осуществляемые медицинской сестрой по собственной инициативе, без прямого требования со стороны врача, например:</a:t>
            </a:r>
          </a:p>
          <a:p>
            <a:pPr marL="0" indent="0">
              <a:buNone/>
            </a:pPr>
            <a:r>
              <a:rPr lang="ru-RU" sz="2000" i="1" dirty="0">
                <a:solidFill>
                  <a:srgbClr val="333333"/>
                </a:solidFill>
              </a:rPr>
              <a:t>■ оказание помощи пациенту в самообслуживании;</a:t>
            </a:r>
          </a:p>
          <a:p>
            <a:pPr marL="0" indent="0">
              <a:buNone/>
            </a:pPr>
            <a:r>
              <a:rPr lang="ru-RU" sz="2000" i="1" dirty="0">
                <a:solidFill>
                  <a:srgbClr val="333333"/>
                </a:solidFill>
              </a:rPr>
              <a:t>■ наблюдение за реакцией пациента на лечение и уход, наблюдение за его адаптацией в условиях медицинского учреждения;</a:t>
            </a:r>
          </a:p>
          <a:p>
            <a:pPr marL="0" indent="0">
              <a:buNone/>
            </a:pPr>
            <a:r>
              <a:rPr lang="ru-RU" sz="2000" i="1" dirty="0">
                <a:solidFill>
                  <a:srgbClr val="333333"/>
                </a:solidFill>
              </a:rPr>
              <a:t>■ обучение и консультирование пациента и его семьи;</a:t>
            </a:r>
          </a:p>
          <a:p>
            <a:pPr marL="0" indent="0">
              <a:buNone/>
            </a:pPr>
            <a:r>
              <a:rPr lang="ru-RU" sz="2000" i="1" dirty="0">
                <a:solidFill>
                  <a:srgbClr val="333333"/>
                </a:solidFill>
              </a:rPr>
              <a:t>■ организация досуга пациента.</a:t>
            </a:r>
          </a:p>
          <a:p>
            <a:pPr marL="0" indent="0">
              <a:buNone/>
            </a:pPr>
            <a:r>
              <a:rPr lang="ru-RU" sz="2000" i="1" dirty="0">
                <a:solidFill>
                  <a:srgbClr val="333333"/>
                </a:solidFill>
              </a:rPr>
              <a:t> </a:t>
            </a:r>
            <a:r>
              <a:rPr lang="ru-RU" sz="2000" b="1" i="1" u="sng" dirty="0">
                <a:solidFill>
                  <a:srgbClr val="333333"/>
                </a:solidFill>
              </a:rPr>
              <a:t>Взаимозависимые -</a:t>
            </a:r>
            <a:r>
              <a:rPr lang="ru-RU" sz="2000" i="1" dirty="0">
                <a:solidFill>
                  <a:srgbClr val="333333"/>
                </a:solidFill>
              </a:rPr>
              <a:t> сотрудничество с лечащим врачом или с другим специалистом в области здравоохранения, например, с физиотерапевтом или диетологом.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301208"/>
            <a:ext cx="2466975" cy="142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8665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8944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36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36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</a:br>
            <a:r>
              <a:rPr lang="ru-RU" sz="36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>. </a:t>
            </a:r>
            <a:r>
              <a:rPr lang="ru-RU" sz="36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36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</a:br>
            <a:r>
              <a:rPr lang="ru-RU" sz="36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/>
                <a:ea typeface="+mn-ea"/>
                <a:cs typeface="+mn-cs"/>
              </a:rPr>
              <a:t>                   5 этап - Оценка</a:t>
            </a:r>
            <a:endParaRPr lang="ru-RU" sz="7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8709269" cy="5401468"/>
          </a:xfrm>
        </p:spPr>
      </p:pic>
    </p:spTree>
    <p:extLst>
      <p:ext uri="{BB962C8B-B14F-4D97-AF65-F5344CB8AC3E}">
        <p14:creationId xmlns:p14="http://schemas.microsoft.com/office/powerpoint/2010/main" val="21789860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0"/>
            <a:ext cx="9324528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i="1" dirty="0" smtClean="0"/>
              <a:t>       </a:t>
            </a:r>
            <a:r>
              <a:rPr lang="ru-RU" sz="2400" b="1" i="1" u="sng" dirty="0" smtClean="0"/>
              <a:t>П</a:t>
            </a:r>
            <a:r>
              <a:rPr lang="ru-RU" sz="2400" b="1" i="1" u="sng" dirty="0" smtClean="0">
                <a:solidFill>
                  <a:srgbClr val="333333"/>
                </a:solidFill>
              </a:rPr>
              <a:t>ятый </a:t>
            </a:r>
            <a:r>
              <a:rPr lang="ru-RU" sz="2400" b="1" i="1" u="sng" dirty="0">
                <a:solidFill>
                  <a:srgbClr val="333333"/>
                </a:solidFill>
              </a:rPr>
              <a:t>этап сестринского процесса </a:t>
            </a:r>
            <a:r>
              <a:rPr lang="ru-RU" dirty="0">
                <a:solidFill>
                  <a:srgbClr val="333333"/>
                </a:solidFill>
                <a:latin typeface="LatoWeb"/>
              </a:rPr>
              <a:t>- </a:t>
            </a:r>
            <a:r>
              <a:rPr lang="ru-RU" sz="2000" i="1" dirty="0">
                <a:solidFill>
                  <a:srgbClr val="333333"/>
                </a:solidFill>
              </a:rPr>
              <a:t>оценка результатов ухода и их коррекция.</a:t>
            </a:r>
          </a:p>
          <a:p>
            <a:r>
              <a:rPr lang="ru-RU" sz="2000" i="1" dirty="0" smtClean="0">
                <a:solidFill>
                  <a:srgbClr val="333333"/>
                </a:solidFill>
              </a:rPr>
              <a:t>   Медицинская </a:t>
            </a:r>
            <a:r>
              <a:rPr lang="ru-RU" sz="2000" i="1" dirty="0">
                <a:solidFill>
                  <a:srgbClr val="333333"/>
                </a:solidFill>
              </a:rPr>
              <a:t>сестра должна регулярно проводить оценку эффективности и качества ухода за </a:t>
            </a:r>
            <a:r>
              <a:rPr lang="ru-RU" sz="2000" i="1" dirty="0" smtClean="0">
                <a:solidFill>
                  <a:srgbClr val="333333"/>
                </a:solidFill>
              </a:rPr>
              <a:t>пациентом</a:t>
            </a:r>
          </a:p>
          <a:p>
            <a:r>
              <a:rPr lang="ru-RU" sz="2000" i="1" dirty="0" smtClean="0">
                <a:solidFill>
                  <a:srgbClr val="333333"/>
                </a:solidFill>
              </a:rPr>
              <a:t>   Определить </a:t>
            </a:r>
            <a:r>
              <a:rPr lang="ru-RU" sz="2000" i="1" dirty="0">
                <a:solidFill>
                  <a:srgbClr val="333333"/>
                </a:solidFill>
              </a:rPr>
              <a:t>качество ухода можно путем оценки эффективности достижения целей, а также при изучении реакции пациента на медицинский персонал, лечение и факт пребывания в стационаре.</a:t>
            </a:r>
          </a:p>
          <a:p>
            <a:r>
              <a:rPr lang="ru-RU" sz="2000" i="1" dirty="0" smtClean="0">
                <a:solidFill>
                  <a:srgbClr val="333333"/>
                </a:solidFill>
              </a:rPr>
              <a:t>   Процесс </a:t>
            </a:r>
            <a:r>
              <a:rPr lang="ru-RU" sz="2000" i="1" dirty="0">
                <a:solidFill>
                  <a:srgbClr val="333333"/>
                </a:solidFill>
              </a:rPr>
              <a:t>оценки результатов ухода требует от сестры умения аналитически мыслить, сравнивая желаемые результаты с достигнутыми. </a:t>
            </a:r>
            <a:endParaRPr lang="ru-RU" sz="2000" i="1" dirty="0" smtClean="0">
              <a:solidFill>
                <a:srgbClr val="333333"/>
              </a:solidFill>
            </a:endParaRPr>
          </a:p>
          <a:p>
            <a:r>
              <a:rPr lang="ru-RU" sz="2000" b="1" i="1" u="sng" dirty="0">
                <a:solidFill>
                  <a:srgbClr val="333333"/>
                </a:solidFill>
              </a:rPr>
              <a:t>Сестринская документация должна включать:</a:t>
            </a:r>
            <a:endParaRPr lang="ru-RU" sz="2000" b="1" i="1" u="sng" dirty="0" smtClean="0">
              <a:solidFill>
                <a:srgbClr val="333333"/>
              </a:solidFill>
            </a:endParaRPr>
          </a:p>
          <a:p>
            <a:r>
              <a:rPr lang="ru-RU" sz="2400" i="1" dirty="0" smtClean="0">
                <a:solidFill>
                  <a:srgbClr val="333333"/>
                </a:solidFill>
              </a:rPr>
              <a:t>-</a:t>
            </a:r>
            <a:r>
              <a:rPr lang="ru-RU" sz="2400" i="1" dirty="0">
                <a:solidFill>
                  <a:srgbClr val="333333"/>
                </a:solidFill>
              </a:rPr>
              <a:t> сестринскую оценку (первичную и текущую) состояния пациента (по выделенным потребностям);</a:t>
            </a:r>
          </a:p>
          <a:p>
            <a:r>
              <a:rPr lang="ru-RU" sz="2400" i="1" dirty="0">
                <a:solidFill>
                  <a:srgbClr val="333333"/>
                </a:solidFill>
              </a:rPr>
              <a:t>- план сестринского ухода;</a:t>
            </a:r>
          </a:p>
          <a:p>
            <a:r>
              <a:rPr lang="ru-RU" sz="2400" i="1" dirty="0">
                <a:solidFill>
                  <a:srgbClr val="333333"/>
                </a:solidFill>
              </a:rPr>
              <a:t>- протокол сестринских </a:t>
            </a:r>
            <a:r>
              <a:rPr lang="ru-RU" sz="2400" i="1" dirty="0" smtClean="0">
                <a:solidFill>
                  <a:srgbClr val="333333"/>
                </a:solidFill>
              </a:rPr>
              <a:t>вмешательств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7694">
            <a:off x="5630200" y="4089618"/>
            <a:ext cx="2546879" cy="253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251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8740906" cy="6192688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264162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1"/>
            <a:ext cx="6141035" cy="459978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356992"/>
            <a:ext cx="2376264" cy="292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056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tx1"/>
                </a:solidFill>
                <a:latin typeface="+mn-lt"/>
              </a:rPr>
              <a:t>      Особенности сестринского процесса в разных         	               возрастных группах. </a:t>
            </a:r>
            <a:endParaRPr lang="ru-RU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10841"/>
            <a:ext cx="8496944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u="sng" dirty="0">
                <a:cs typeface="Simplified Arabic" panose="02020603050405020304" pitchFamily="18" charset="-78"/>
              </a:rPr>
              <a:t>Для детей дошкольного возраста характерно</a:t>
            </a:r>
            <a:r>
              <a:rPr lang="ru-RU" i="1" u="sng" dirty="0">
                <a:cs typeface="Simplified Arabic" panose="02020603050405020304" pitchFamily="18" charset="-78"/>
              </a:rPr>
              <a:t>:</a:t>
            </a:r>
            <a:endParaRPr lang="ru-RU" i="1" dirty="0">
              <a:cs typeface="Simplified Arabic" panose="02020603050405020304" pitchFamily="18" charset="-78"/>
            </a:endParaRPr>
          </a:p>
          <a:p>
            <a:pPr marL="0" indent="0">
              <a:buNone/>
            </a:pPr>
            <a:r>
              <a:rPr lang="ru-RU" sz="1800" i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отсутствие 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осознания болезни в целом;</a:t>
            </a:r>
          </a:p>
          <a:p>
            <a:pPr marL="0" indent="0">
              <a:buNone/>
            </a:pPr>
            <a:r>
              <a:rPr lang="ru-RU" sz="1800" i="1" dirty="0">
                <a:latin typeface="Arial" pitchFamily="34" charset="0"/>
                <a:cs typeface="Arial" pitchFamily="34" charset="0"/>
              </a:rPr>
              <a:t>- неумение формулировать жалобы;</a:t>
            </a:r>
          </a:p>
          <a:p>
            <a:pPr marL="0" indent="0">
              <a:buNone/>
            </a:pPr>
            <a:r>
              <a:rPr lang="ru-RU" sz="1800" i="1" dirty="0">
                <a:latin typeface="Arial" pitchFamily="34" charset="0"/>
                <a:cs typeface="Arial" pitchFamily="34" charset="0"/>
              </a:rPr>
              <a:t>- сильные эмоциональные реакции на отдельные симптомы болезни;</a:t>
            </a:r>
          </a:p>
          <a:p>
            <a:pPr marL="0" indent="0">
              <a:buNone/>
            </a:pPr>
            <a:r>
              <a:rPr lang="ru-RU" sz="1800" i="1" dirty="0">
                <a:latin typeface="Arial" pitchFamily="34" charset="0"/>
                <a:cs typeface="Arial" pitchFamily="34" charset="0"/>
              </a:rPr>
              <a:t>- восприятие лечебных и диагностических процедур как устрашающих мероприятий;</a:t>
            </a:r>
          </a:p>
          <a:p>
            <a:pPr marL="0" indent="0">
              <a:buNone/>
            </a:pPr>
            <a:r>
              <a:rPr lang="ru-RU" sz="1800" i="1" dirty="0">
                <a:latin typeface="Arial" pitchFamily="34" charset="0"/>
                <a:cs typeface="Arial" pitchFamily="34" charset="0"/>
              </a:rPr>
              <a:t>- усиление дефектов характера, воспитания в период болезни;</a:t>
            </a:r>
          </a:p>
          <a:p>
            <a:pPr marL="0" indent="0">
              <a:buNone/>
            </a:pPr>
            <a:r>
              <a:rPr lang="ru-RU" sz="1800" i="1" dirty="0">
                <a:latin typeface="Arial" pitchFamily="34" charset="0"/>
                <a:cs typeface="Arial" pitchFamily="34" charset="0"/>
              </a:rPr>
              <a:t>- чувство страха, тоски, одиночества в стенах лечебного учреждения,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вдали 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о родителей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800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800" dirty="0" smtClean="0">
              <a:solidFill>
                <a:srgbClr val="424242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i="1" u="sng" dirty="0" smtClean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Деонтологическая </a:t>
            </a:r>
            <a:r>
              <a:rPr lang="ru-RU" sz="1800" b="1" i="1" u="sng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тактика </a:t>
            </a:r>
            <a:r>
              <a:rPr lang="ru-RU" sz="1800" i="1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– эмоциональное теплое отношение, отвлечение от болезни, организация нешумных игр, </a:t>
            </a:r>
            <a:r>
              <a:rPr lang="ru-RU" sz="1800" i="1" dirty="0" smtClean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профессиональное </a:t>
            </a:r>
            <a:r>
              <a:rPr lang="ru-RU" sz="1800" i="1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обращение с родственниками больного ребенка</a:t>
            </a:r>
            <a:r>
              <a:rPr lang="ru-RU" sz="1800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2000" dirty="0">
              <a:solidFill>
                <a:srgbClr val="424242"/>
              </a:solidFill>
              <a:latin typeface="Verdana"/>
            </a:endParaRPr>
          </a:p>
          <a:p>
            <a:pPr marL="0" indent="0">
              <a:buNone/>
            </a:pPr>
            <a:endParaRPr lang="ru-RU" sz="2000" i="1" dirty="0">
              <a:cs typeface="Simplified Arabic" panose="02020603050405020304" pitchFamily="18" charset="-78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157192"/>
            <a:ext cx="6624736" cy="147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6922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u="sng" dirty="0"/>
              <a:t>Для подростков характерно:</a:t>
            </a:r>
            <a:endParaRPr lang="ru-RU" sz="2800" b="1" i="1" dirty="0"/>
          </a:p>
          <a:p>
            <a:pPr marL="0" indent="0">
              <a:buNone/>
            </a:pPr>
            <a:r>
              <a:rPr lang="ru-RU" sz="2400" i="1" dirty="0"/>
              <a:t>- преобладание </a:t>
            </a:r>
            <a:r>
              <a:rPr lang="ru-RU" sz="2400" i="1" dirty="0" smtClean="0"/>
              <a:t>психологической </a:t>
            </a:r>
            <a:r>
              <a:rPr lang="ru-RU" sz="2400" i="1" dirty="0"/>
              <a:t>доминанты возраста – «притязание на взрослость»;</a:t>
            </a:r>
          </a:p>
          <a:p>
            <a:pPr marL="0" indent="0">
              <a:buNone/>
            </a:pPr>
            <a:r>
              <a:rPr lang="ru-RU" sz="2400" i="1" dirty="0"/>
              <a:t>- бравада как форма </a:t>
            </a:r>
            <a:r>
              <a:rPr lang="ru-RU" sz="2400" i="1" dirty="0" smtClean="0"/>
              <a:t>самозащиты </a:t>
            </a:r>
            <a:r>
              <a:rPr lang="ru-RU" sz="2400" i="1" dirty="0"/>
              <a:t>при внутренней психологической ранимости;</a:t>
            </a:r>
          </a:p>
          <a:p>
            <a:pPr marL="0" indent="0">
              <a:buNone/>
            </a:pPr>
            <a:r>
              <a:rPr lang="ru-RU" sz="2400" i="1" dirty="0"/>
              <a:t>- пренебрежительное отношение к болезни, факторам риска.</a:t>
            </a:r>
          </a:p>
          <a:p>
            <a:pPr marL="0" indent="0">
              <a:buNone/>
            </a:pPr>
            <a:r>
              <a:rPr lang="ru-RU" sz="2400" i="1" dirty="0"/>
              <a:t>Деонтологическая тактика – общение с учетом </a:t>
            </a:r>
            <a:r>
              <a:rPr lang="ru-RU" sz="2400" i="1" dirty="0" smtClean="0"/>
              <a:t>возрастных </a:t>
            </a:r>
            <a:r>
              <a:rPr lang="ru-RU" sz="2400" i="1" dirty="0"/>
              <a:t>психологических особенностей, опоры на самостоятельность, взрослость подростка</a:t>
            </a:r>
            <a:r>
              <a:rPr lang="ru-RU" sz="2400" i="1" dirty="0">
                <a:solidFill>
                  <a:srgbClr val="42424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424242"/>
                </a:solidFill>
              </a:rPr>
              <a:t> 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365104"/>
            <a:ext cx="3925044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398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5120"/>
            <a:ext cx="9144000" cy="683287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i="1" dirty="0" smtClean="0"/>
              <a:t>     </a:t>
            </a:r>
            <a:r>
              <a:rPr lang="ru-RU" b="1" i="1" u="sng" dirty="0" smtClean="0"/>
              <a:t>При </a:t>
            </a:r>
            <a:r>
              <a:rPr lang="ru-RU" b="1" i="1" u="sng" dirty="0"/>
              <a:t>работе с пациентами работоспособного возраста</a:t>
            </a:r>
            <a:r>
              <a:rPr lang="ru-RU" dirty="0"/>
              <a:t> </a:t>
            </a:r>
            <a:r>
              <a:rPr lang="ru-RU" sz="2400" dirty="0"/>
              <a:t>необходимо, прежде всего, познать личность пациента и её индивидуальность. Выяснить отношение к болезни, медперсоналу, позицию на взаимодействие пациента с медперсоналом.</a:t>
            </a:r>
          </a:p>
          <a:p>
            <a:pPr marL="0" indent="0">
              <a:buNone/>
            </a:pPr>
            <a:r>
              <a:rPr lang="ru-RU" b="1" i="1" dirty="0" smtClean="0"/>
              <a:t>    </a:t>
            </a:r>
            <a:r>
              <a:rPr lang="ru-RU" b="1" i="1" u="sng" dirty="0" smtClean="0"/>
              <a:t> Деонтологическая </a:t>
            </a:r>
            <a:r>
              <a:rPr lang="ru-RU" b="1" i="1" u="sng" dirty="0"/>
              <a:t>тактика </a:t>
            </a:r>
            <a:r>
              <a:rPr lang="ru-RU" sz="2400" i="1" dirty="0"/>
              <a:t>– ориентация на трудовую и социальную реабилитацию, проведение коррекции неадекватных установок, психотерапию у тревожно-мнительных пациентов.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284984"/>
            <a:ext cx="6048672" cy="335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90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950" y="0"/>
            <a:ext cx="9121049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u="sng" dirty="0"/>
              <a:t>Для пациентов пожилого и старческого возраста характерно:</a:t>
            </a:r>
            <a:endParaRPr lang="ru-RU" b="1" i="1" dirty="0"/>
          </a:p>
          <a:p>
            <a:pPr marL="0" indent="0">
              <a:buNone/>
            </a:pPr>
            <a:r>
              <a:rPr lang="ru-RU" i="1" dirty="0"/>
              <a:t>- психологическая доминанта возраста – «уходящая жизнь», «приближение смерти»;</a:t>
            </a:r>
          </a:p>
          <a:p>
            <a:pPr marL="0" indent="0">
              <a:buNone/>
            </a:pPr>
            <a:r>
              <a:rPr lang="ru-RU" i="1" dirty="0"/>
              <a:t>- чувство тоски, одиночества, нарастающая беспомощность;</a:t>
            </a:r>
          </a:p>
          <a:p>
            <a:pPr marL="0" indent="0">
              <a:buNone/>
            </a:pPr>
            <a:r>
              <a:rPr lang="ru-RU" i="1" dirty="0"/>
              <a:t>- возрастные изменения: снижение слуха, зрения, памяти, сужение интересов, повышенная обидчивость, ранимость, снижение возможности самообслуживания;</a:t>
            </a:r>
          </a:p>
          <a:p>
            <a:pPr marL="0" indent="0">
              <a:buNone/>
            </a:pPr>
            <a:r>
              <a:rPr lang="ru-RU" i="1" dirty="0"/>
              <a:t>- интерпретация болезни только через возраст, отсутствие мотивации к лечению и выздоровлению.</a:t>
            </a:r>
          </a:p>
          <a:p>
            <a:pPr marL="0" indent="0">
              <a:buNone/>
            </a:pPr>
            <a:r>
              <a:rPr lang="ru-RU" b="1" i="1" u="sng" dirty="0"/>
              <a:t>Деонтологическая тактика </a:t>
            </a:r>
            <a:r>
              <a:rPr lang="ru-RU" i="1" dirty="0"/>
              <a:t>– поддержание у пациента ощущения собственной </a:t>
            </a:r>
            <a:r>
              <a:rPr lang="ru-RU" i="1" dirty="0" smtClean="0"/>
              <a:t>значимости</a:t>
            </a:r>
            <a:r>
              <a:rPr lang="ru-RU" i="1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50" y="5185176"/>
            <a:ext cx="2786050" cy="167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527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            </a:t>
            </a:r>
            <a:r>
              <a:rPr lang="ru-RU" sz="4800" b="1" i="1" u="sng" dirty="0" smtClean="0">
                <a:solidFill>
                  <a:schemeClr val="tx1"/>
                </a:solidFill>
                <a:latin typeface="+mn-lt"/>
              </a:rPr>
              <a:t> Заключение </a:t>
            </a:r>
            <a:endParaRPr lang="ru-RU" sz="4800" b="1" i="1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85392"/>
            <a:ext cx="8280920" cy="5472608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/>
              <a:t>     Круг </a:t>
            </a:r>
            <a:r>
              <a:rPr lang="ru-RU" i="1" dirty="0"/>
              <a:t>обязанностей медсестры, куда входит и выполнение назначенных врачом вмешательств и ее самостоятельные действия, четко определен законом. Все выполненные манипуляции отражаются в сестринской документации.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850" y="3356992"/>
            <a:ext cx="3315629" cy="22468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480807"/>
            <a:ext cx="2143125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56494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996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Глоссарий терминов</a:t>
            </a:r>
            <a:endParaRPr lang="ru-RU" sz="3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Пальпация</a:t>
            </a:r>
            <a:r>
              <a:rPr lang="ru-RU" sz="2000" dirty="0" smtClean="0"/>
              <a:t>- физический метод медицинской диагностики, проводимый путем ощупывания тела пациента.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Перкуссия</a:t>
            </a:r>
            <a:r>
              <a:rPr lang="ru-RU" sz="2000" dirty="0" smtClean="0"/>
              <a:t> - физический метод медицинской диагностики, заключающийся  в простукивании определенных участков тела и анализе звуков, возникающих при этом. 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Аускультация</a:t>
            </a:r>
            <a:r>
              <a:rPr lang="ru-RU" sz="2000" dirty="0" smtClean="0"/>
              <a:t>- физический метод медицинской диагностики, заключающийся в выслушивании  звуков, образующихся в процессе функционирования внутренних органов. 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Объективная информация </a:t>
            </a:r>
            <a:r>
              <a:rPr lang="ru-RU" sz="2000" dirty="0" smtClean="0"/>
              <a:t>– это данные, которые получает медицинская сестра в результате осмотра, наблюдения, измерения.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Жалобы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/>
              <a:t>-  то, что заставило человека обратиться к медицинской помощи.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Анамнез жизни, болезни </a:t>
            </a:r>
            <a:r>
              <a:rPr lang="ru-RU" sz="2000" dirty="0" smtClean="0"/>
              <a:t>– история возникновения той или иной проблемы в здоровье.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Расспрос по системам-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smtClean="0"/>
              <a:t>включают информацию о социологических, интеллектуальных данных, а также информацию о культуре и духовном развитии.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endParaRPr lang="ru-RU" sz="2000" dirty="0" smtClean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3786190"/>
            <a:ext cx="3947900" cy="26090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  <a:latin typeface="+mn-lt"/>
              </a:rPr>
              <a:t>              </a:t>
            </a:r>
            <a:r>
              <a:rPr lang="ru-RU" sz="4800" b="1" i="1" u="sng" dirty="0" smtClean="0">
                <a:solidFill>
                  <a:schemeClr val="tx1"/>
                </a:solidFill>
                <a:latin typeface="+mn-lt"/>
              </a:rPr>
              <a:t>Источники</a:t>
            </a:r>
            <a:endParaRPr lang="ru-RU" b="1" i="1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1.Теория сестринского дела и медицина катастроф</a:t>
            </a:r>
            <a:r>
              <a:rPr lang="en-US" dirty="0" smtClean="0"/>
              <a:t>/</a:t>
            </a:r>
            <a:r>
              <a:rPr lang="ru-RU" dirty="0" smtClean="0"/>
              <a:t> Н.В Кузнецова, Т.Н Орлова – 2014г.-352 с.</a:t>
            </a:r>
          </a:p>
          <a:p>
            <a:pPr marL="0" indent="0">
              <a:buNone/>
            </a:pPr>
            <a:r>
              <a:rPr lang="ru-RU" dirty="0" smtClean="0"/>
              <a:t>2. Основы сестринского дела: курс лекций, сестринские технологии. Кулешова Л.И. – 2016г.-716с.</a:t>
            </a:r>
          </a:p>
          <a:p>
            <a:pPr marL="0" indent="0">
              <a:buNone/>
            </a:pPr>
            <a:r>
              <a:rPr lang="ru-RU" dirty="0" smtClean="0"/>
              <a:t>3.</a:t>
            </a:r>
            <a:r>
              <a:rPr lang="en-US" dirty="0" smtClean="0"/>
              <a:t> </a:t>
            </a:r>
            <a:r>
              <a:rPr lang="en-US" dirty="0"/>
              <a:t>https://cyberpedia.su/10xf071.html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72406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679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186766" cy="307183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6000" dirty="0" smtClean="0"/>
              <a:t> Спасибо за внимание!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</TotalTime>
  <Words>1221</Words>
  <Application>Microsoft Office PowerPoint</Application>
  <PresentationFormat>Экран (4:3)</PresentationFormat>
  <Paragraphs>197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Поток</vt:lpstr>
      <vt:lpstr>               Министерство здравоохранения Республики Татарстан                                  ГАПОУ «Буинское медицинское училище»</vt:lpstr>
      <vt:lpstr>       С целью овладения указанным видом профессиональной деятельности и соответствующими профессиональными компетенциями обучающийся, в ходе освоения профессионального модуля должен:</vt:lpstr>
      <vt:lpstr>Результатом освоения материала является овладение обучающимися видом профессиональной деятельности «решение проблем пациента посредством сестринского ухода» профессиональными (ПК) и общими (ОК) компетенциями:</vt:lpstr>
      <vt:lpstr>Презентация PowerPoint</vt:lpstr>
      <vt:lpstr>Презентация PowerPoint</vt:lpstr>
      <vt:lpstr>Содержание</vt:lpstr>
      <vt:lpstr>           Введение</vt:lpstr>
      <vt:lpstr>Презентация PowerPoint</vt:lpstr>
      <vt:lpstr>1 этап сестринского процесса - обследование</vt:lpstr>
      <vt:lpstr>Субъективный метод</vt:lpstr>
      <vt:lpstr>Презентация PowerPoint</vt:lpstr>
      <vt:lpstr>Презентация PowerPoint</vt:lpstr>
      <vt:lpstr>Презентация PowerPoint</vt:lpstr>
      <vt:lpstr>        2 этап – Сестринская диагностика</vt:lpstr>
      <vt:lpstr>Презентация PowerPoint</vt:lpstr>
      <vt:lpstr>              3 этап – Планирование</vt:lpstr>
      <vt:lpstr>Презентация PowerPoint</vt:lpstr>
      <vt:lpstr>4 этап – Выполнение плана сестринских вмешательств.</vt:lpstr>
      <vt:lpstr>Презентация PowerPoint</vt:lpstr>
      <vt:lpstr> .                     5 этап - Оценка</vt:lpstr>
      <vt:lpstr>Презентация PowerPoint</vt:lpstr>
      <vt:lpstr>Презентация PowerPoint</vt:lpstr>
      <vt:lpstr>Презентация PowerPoint</vt:lpstr>
      <vt:lpstr>      Особенности сестринского процесса в разных                         возрастных группах. </vt:lpstr>
      <vt:lpstr>Презентация PowerPoint</vt:lpstr>
      <vt:lpstr>Презентация PowerPoint</vt:lpstr>
      <vt:lpstr>Презентация PowerPoint</vt:lpstr>
      <vt:lpstr>             Заключение </vt:lpstr>
      <vt:lpstr>Глоссарий терминов</vt:lpstr>
      <vt:lpstr>              Источники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здравоохранения Республики Татарстан                                     ГАПОУ «Буинское медицинское училище»</dc:title>
  <dc:creator>Administrator</dc:creator>
  <cp:lastModifiedBy>User</cp:lastModifiedBy>
  <cp:revision>71</cp:revision>
  <dcterms:created xsi:type="dcterms:W3CDTF">2018-03-12T04:26:35Z</dcterms:created>
  <dcterms:modified xsi:type="dcterms:W3CDTF">2019-12-20T11:06:31Z</dcterms:modified>
</cp:coreProperties>
</file>